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1"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1042" y="-9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fld id="{ABA47EEB-CE21-4AF1-8DAE-7186324F154E}" type="datetimeFigureOut">
              <a:rPr lang="ro-RO"/>
              <a:pPr/>
              <a:t>08.03.2012</a:t>
            </a:fld>
            <a:endParaRPr lang="ro-RO"/>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A959DD03-1FC5-435C-BCA9-91AC83859B6B}" type="slidenum">
              <a:rPr lang="ro-RO"/>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D2714E8E-653B-4838-AA70-45C1754D6D39}" type="datetimeFigureOut">
              <a:rPr lang="ro-RO"/>
              <a:pPr/>
              <a:t>08.03.2012</a:t>
            </a:fld>
            <a:endParaRPr lang="ro-RO"/>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5B73D6CC-B8D5-4C31-93EC-066D922A8666}" type="slidenum">
              <a:rPr lang="ro-RO"/>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8AAF2FD6-AE0F-4F26-9076-DCEC1CA0A6E9}" type="datetimeFigureOut">
              <a:rPr lang="ro-RO"/>
              <a:pPr/>
              <a:t>08.03.2012</a:t>
            </a:fld>
            <a:endParaRPr lang="ro-RO"/>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0AA5C8F3-A9D2-4D46-9787-721F4F2CDD6C}" type="slidenum">
              <a:rPr lang="ro-RO"/>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D713A8B2-94E5-458C-BBE9-A8E67C339AD4}" type="datetimeFigureOut">
              <a:rPr lang="ro-RO"/>
              <a:pPr/>
              <a:t>08.03.2012</a:t>
            </a:fld>
            <a:endParaRPr lang="ro-RO"/>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6393073E-3CEF-4DC0-9759-744CFD7389F7}" type="slidenum">
              <a:rPr lang="ro-RO"/>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BF6EFA20-2143-4A9B-A444-AECB3D78A6BE}" type="datetimeFigureOut">
              <a:rPr lang="ro-RO"/>
              <a:pPr/>
              <a:t>08.03.2012</a:t>
            </a:fld>
            <a:endParaRPr lang="ro-RO"/>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59736637-BCBC-42B0-990E-B089FBF83BF1}" type="slidenum">
              <a:rPr lang="ro-RO"/>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fld id="{0DDBB24B-FA9D-4831-9519-B4601C614C40}" type="datetimeFigureOut">
              <a:rPr lang="ro-RO"/>
              <a:pPr/>
              <a:t>08.03.2012</a:t>
            </a:fld>
            <a:endParaRPr lang="ro-RO"/>
          </a:p>
        </p:txBody>
      </p:sp>
      <p:sp>
        <p:nvSpPr>
          <p:cNvPr id="6" name="Footer Placeholder 4"/>
          <p:cNvSpPr>
            <a:spLocks noGrp="1"/>
          </p:cNvSpPr>
          <p:nvPr>
            <p:ph type="ftr" sz="quarter" idx="11"/>
          </p:nvPr>
        </p:nvSpPr>
        <p:spPr/>
        <p:txBody>
          <a:bodyPr/>
          <a:lstStyle>
            <a:lvl1pPr>
              <a:defRPr/>
            </a:lvl1pPr>
          </a:lstStyle>
          <a:p>
            <a:endParaRPr lang="en-GB"/>
          </a:p>
        </p:txBody>
      </p:sp>
      <p:sp>
        <p:nvSpPr>
          <p:cNvPr id="7" name="Slide Number Placeholder 5"/>
          <p:cNvSpPr>
            <a:spLocks noGrp="1"/>
          </p:cNvSpPr>
          <p:nvPr>
            <p:ph type="sldNum" sz="quarter" idx="12"/>
          </p:nvPr>
        </p:nvSpPr>
        <p:spPr/>
        <p:txBody>
          <a:bodyPr/>
          <a:lstStyle>
            <a:lvl1pPr>
              <a:defRPr/>
            </a:lvl1pPr>
          </a:lstStyle>
          <a:p>
            <a:fld id="{DF71F728-9F67-4953-9EB6-4180EEFB1DEE}" type="slidenum">
              <a:rPr lang="ro-RO"/>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fld id="{EE5D2A49-5167-4552-A8F8-783B00C687C2}" type="datetimeFigureOut">
              <a:rPr lang="ro-RO"/>
              <a:pPr/>
              <a:t>08.03.2012</a:t>
            </a:fld>
            <a:endParaRPr lang="ro-RO"/>
          </a:p>
        </p:txBody>
      </p:sp>
      <p:sp>
        <p:nvSpPr>
          <p:cNvPr id="8" name="Footer Placeholder 4"/>
          <p:cNvSpPr>
            <a:spLocks noGrp="1"/>
          </p:cNvSpPr>
          <p:nvPr>
            <p:ph type="ftr" sz="quarter" idx="11"/>
          </p:nvPr>
        </p:nvSpPr>
        <p:spPr/>
        <p:txBody>
          <a:bodyPr/>
          <a:lstStyle>
            <a:lvl1pPr>
              <a:defRPr/>
            </a:lvl1pPr>
          </a:lstStyle>
          <a:p>
            <a:endParaRPr lang="en-GB"/>
          </a:p>
        </p:txBody>
      </p:sp>
      <p:sp>
        <p:nvSpPr>
          <p:cNvPr id="9" name="Slide Number Placeholder 5"/>
          <p:cNvSpPr>
            <a:spLocks noGrp="1"/>
          </p:cNvSpPr>
          <p:nvPr>
            <p:ph type="sldNum" sz="quarter" idx="12"/>
          </p:nvPr>
        </p:nvSpPr>
        <p:spPr/>
        <p:txBody>
          <a:bodyPr/>
          <a:lstStyle>
            <a:lvl1pPr>
              <a:defRPr/>
            </a:lvl1pPr>
          </a:lstStyle>
          <a:p>
            <a:fld id="{C6B118E8-74E2-40B6-B1D2-748E2FBB5D79}" type="slidenum">
              <a:rPr lang="ro-RO"/>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fld id="{E3456516-0F4B-4D93-9B53-CA1854DDD7C7}" type="datetimeFigureOut">
              <a:rPr lang="ro-RO"/>
              <a:pPr/>
              <a:t>08.03.2012</a:t>
            </a:fld>
            <a:endParaRPr lang="ro-RO"/>
          </a:p>
        </p:txBody>
      </p:sp>
      <p:sp>
        <p:nvSpPr>
          <p:cNvPr id="4" name="Footer Placeholder 4"/>
          <p:cNvSpPr>
            <a:spLocks noGrp="1"/>
          </p:cNvSpPr>
          <p:nvPr>
            <p:ph type="ftr" sz="quarter" idx="11"/>
          </p:nvPr>
        </p:nvSpPr>
        <p:spPr/>
        <p:txBody>
          <a:bodyPr/>
          <a:lstStyle>
            <a:lvl1pPr>
              <a:defRPr/>
            </a:lvl1pPr>
          </a:lstStyle>
          <a:p>
            <a:endParaRPr lang="en-GB"/>
          </a:p>
        </p:txBody>
      </p:sp>
      <p:sp>
        <p:nvSpPr>
          <p:cNvPr id="5" name="Slide Number Placeholder 5"/>
          <p:cNvSpPr>
            <a:spLocks noGrp="1"/>
          </p:cNvSpPr>
          <p:nvPr>
            <p:ph type="sldNum" sz="quarter" idx="12"/>
          </p:nvPr>
        </p:nvSpPr>
        <p:spPr/>
        <p:txBody>
          <a:bodyPr/>
          <a:lstStyle>
            <a:lvl1pPr>
              <a:defRPr/>
            </a:lvl1pPr>
          </a:lstStyle>
          <a:p>
            <a:fld id="{22CB65F6-2175-4306-8922-1FF3883F9445}" type="slidenum">
              <a:rPr lang="ro-RO"/>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95197CA3-0E48-49F7-9BF7-71E6BD813894}" type="datetimeFigureOut">
              <a:rPr lang="ro-RO"/>
              <a:pPr/>
              <a:t>08.03.2012</a:t>
            </a:fld>
            <a:endParaRPr lang="ro-RO"/>
          </a:p>
        </p:txBody>
      </p:sp>
      <p:sp>
        <p:nvSpPr>
          <p:cNvPr id="3" name="Footer Placeholder 4"/>
          <p:cNvSpPr>
            <a:spLocks noGrp="1"/>
          </p:cNvSpPr>
          <p:nvPr>
            <p:ph type="ftr" sz="quarter" idx="11"/>
          </p:nvPr>
        </p:nvSpPr>
        <p:spPr/>
        <p:txBody>
          <a:bodyPr/>
          <a:lstStyle>
            <a:lvl1pPr>
              <a:defRPr/>
            </a:lvl1pPr>
          </a:lstStyle>
          <a:p>
            <a:endParaRPr lang="en-GB"/>
          </a:p>
        </p:txBody>
      </p:sp>
      <p:sp>
        <p:nvSpPr>
          <p:cNvPr id="4" name="Slide Number Placeholder 5"/>
          <p:cNvSpPr>
            <a:spLocks noGrp="1"/>
          </p:cNvSpPr>
          <p:nvPr>
            <p:ph type="sldNum" sz="quarter" idx="12"/>
          </p:nvPr>
        </p:nvSpPr>
        <p:spPr/>
        <p:txBody>
          <a:bodyPr/>
          <a:lstStyle>
            <a:lvl1pPr>
              <a:defRPr/>
            </a:lvl1pPr>
          </a:lstStyle>
          <a:p>
            <a:fld id="{AF73E245-EE1D-4E58-B359-1FD370BA6C6A}" type="slidenum">
              <a:rPr lang="ro-RO"/>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63A40D38-4637-4537-9D1E-00A473CA43AF}" type="datetimeFigureOut">
              <a:rPr lang="ro-RO"/>
              <a:pPr/>
              <a:t>08.03.2012</a:t>
            </a:fld>
            <a:endParaRPr lang="ro-RO"/>
          </a:p>
        </p:txBody>
      </p:sp>
      <p:sp>
        <p:nvSpPr>
          <p:cNvPr id="6" name="Footer Placeholder 4"/>
          <p:cNvSpPr>
            <a:spLocks noGrp="1"/>
          </p:cNvSpPr>
          <p:nvPr>
            <p:ph type="ftr" sz="quarter" idx="11"/>
          </p:nvPr>
        </p:nvSpPr>
        <p:spPr/>
        <p:txBody>
          <a:bodyPr/>
          <a:lstStyle>
            <a:lvl1pPr>
              <a:defRPr/>
            </a:lvl1pPr>
          </a:lstStyle>
          <a:p>
            <a:endParaRPr lang="en-GB"/>
          </a:p>
        </p:txBody>
      </p:sp>
      <p:sp>
        <p:nvSpPr>
          <p:cNvPr id="7" name="Slide Number Placeholder 5"/>
          <p:cNvSpPr>
            <a:spLocks noGrp="1"/>
          </p:cNvSpPr>
          <p:nvPr>
            <p:ph type="sldNum" sz="quarter" idx="12"/>
          </p:nvPr>
        </p:nvSpPr>
        <p:spPr/>
        <p:txBody>
          <a:bodyPr/>
          <a:lstStyle>
            <a:lvl1pPr>
              <a:defRPr/>
            </a:lvl1pPr>
          </a:lstStyle>
          <a:p>
            <a:fld id="{5A67EAED-9A81-4958-981C-6205901F785E}" type="slidenum">
              <a:rPr lang="ro-RO"/>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E69BF8D2-B3F2-450C-BA77-2170377C0B6F}" type="datetimeFigureOut">
              <a:rPr lang="ro-RO"/>
              <a:pPr/>
              <a:t>08.03.2012</a:t>
            </a:fld>
            <a:endParaRPr lang="ro-RO"/>
          </a:p>
        </p:txBody>
      </p:sp>
      <p:sp>
        <p:nvSpPr>
          <p:cNvPr id="6" name="Footer Placeholder 4"/>
          <p:cNvSpPr>
            <a:spLocks noGrp="1"/>
          </p:cNvSpPr>
          <p:nvPr>
            <p:ph type="ftr" sz="quarter" idx="11"/>
          </p:nvPr>
        </p:nvSpPr>
        <p:spPr/>
        <p:txBody>
          <a:bodyPr/>
          <a:lstStyle>
            <a:lvl1pPr>
              <a:defRPr/>
            </a:lvl1pPr>
          </a:lstStyle>
          <a:p>
            <a:endParaRPr lang="en-GB"/>
          </a:p>
        </p:txBody>
      </p:sp>
      <p:sp>
        <p:nvSpPr>
          <p:cNvPr id="7" name="Slide Number Placeholder 5"/>
          <p:cNvSpPr>
            <a:spLocks noGrp="1"/>
          </p:cNvSpPr>
          <p:nvPr>
            <p:ph type="sldNum" sz="quarter" idx="12"/>
          </p:nvPr>
        </p:nvSpPr>
        <p:spPr/>
        <p:txBody>
          <a:bodyPr/>
          <a:lstStyle>
            <a:lvl1pPr>
              <a:defRPr/>
            </a:lvl1pPr>
          </a:lstStyle>
          <a:p>
            <a:fld id="{2F483B68-34D6-4657-A11F-70C648DED0E6}" type="slidenum">
              <a:rPr lang="ro-RO"/>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0502F60E-AB53-427A-AF50-82C338FFF668}" type="datetimeFigureOut">
              <a:rPr lang="ro-RO"/>
              <a:pPr/>
              <a:t>08.03.2012</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483C1F27-5752-401D-AF97-1A3C40C699A1}" type="slidenum">
              <a:rPr lang="ro-RO"/>
              <a:pPr/>
              <a:t>‹#›</a:t>
            </a:fld>
            <a:endParaRPr lang="ro-RO"/>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eaLnBrk="1" hangingPunct="1"/>
            <a:r>
              <a:rPr lang="en-GB" sz="1400" b="1" smtClean="0">
                <a:latin typeface="Arial" charset="0"/>
                <a:cs typeface="Arial" charset="0"/>
              </a:rPr>
              <a:t>A</a:t>
            </a:r>
            <a:r>
              <a:rPr lang="ro-RO" sz="1400" b="1" smtClean="0">
                <a:latin typeface="Arial" charset="0"/>
                <a:cs typeface="Arial" charset="0"/>
              </a:rPr>
              <a:t>LGELE</a:t>
            </a:r>
            <a:endParaRPr lang="ro-RO" sz="4000" smtClean="0"/>
          </a:p>
        </p:txBody>
      </p:sp>
      <p:sp>
        <p:nvSpPr>
          <p:cNvPr id="2051" name="Subtitle 2"/>
          <p:cNvSpPr>
            <a:spLocks noGrp="1"/>
          </p:cNvSpPr>
          <p:nvPr>
            <p:ph type="subTitle" idx="1"/>
          </p:nvPr>
        </p:nvSpPr>
        <p:spPr>
          <a:xfrm>
            <a:off x="928688" y="3886200"/>
            <a:ext cx="7286625" cy="1752600"/>
          </a:xfrm>
        </p:spPr>
        <p:txBody>
          <a:bodyPr/>
          <a:lstStyle/>
          <a:p>
            <a:pPr eaLnBrk="1" hangingPunct="1"/>
            <a:r>
              <a:rPr lang="ro-RO" sz="1000" smtClean="0">
                <a:solidFill>
                  <a:schemeClr val="tx1"/>
                </a:solidFill>
                <a:latin typeface="Arial" charset="0"/>
                <a:cs typeface="Arial" charset="0"/>
              </a:rPr>
              <a:t>(Adaptat după </a:t>
            </a:r>
            <a:r>
              <a:rPr lang="ro-RO" sz="1000" i="1" smtClean="0">
                <a:solidFill>
                  <a:schemeClr val="tx1"/>
                </a:solidFill>
                <a:latin typeface="Arial" charset="0"/>
                <a:cs typeface="Arial" charset="0"/>
              </a:rPr>
              <a:t>Manualul de Biologie</a:t>
            </a:r>
            <a:r>
              <a:rPr lang="en-GB" sz="1000" i="1" smtClean="0">
                <a:solidFill>
                  <a:schemeClr val="tx1"/>
                </a:solidFill>
                <a:latin typeface="Arial" charset="0"/>
                <a:cs typeface="Arial" charset="0"/>
              </a:rPr>
              <a:t>,</a:t>
            </a:r>
            <a:r>
              <a:rPr lang="ro-RO" sz="1000" i="1" smtClean="0">
                <a:solidFill>
                  <a:schemeClr val="tx1"/>
                </a:solidFill>
                <a:latin typeface="Arial" charset="0"/>
                <a:cs typeface="Arial" charset="0"/>
              </a:rPr>
              <a:t> clasa a IX</a:t>
            </a:r>
            <a:r>
              <a:rPr lang="it-IT" sz="1000" i="1" smtClean="0">
                <a:solidFill>
                  <a:schemeClr val="tx1"/>
                </a:solidFill>
                <a:latin typeface="Arial" charset="0"/>
                <a:cs typeface="Arial" charset="0"/>
              </a:rPr>
              <a:t>-a</a:t>
            </a:r>
            <a:r>
              <a:rPr lang="it-IT" sz="1000" smtClean="0">
                <a:solidFill>
                  <a:schemeClr val="tx1"/>
                </a:solidFill>
                <a:latin typeface="Arial" charset="0"/>
                <a:cs typeface="Arial" charset="0"/>
              </a:rPr>
              <a:t>, Tatiana </a:t>
            </a:r>
            <a:r>
              <a:rPr lang="ro-RO" sz="1000" smtClean="0">
                <a:solidFill>
                  <a:schemeClr val="tx1"/>
                </a:solidFill>
                <a:latin typeface="Arial" charset="0"/>
                <a:cs typeface="Arial" charset="0"/>
              </a:rPr>
              <a:t>Ţ</a:t>
            </a:r>
            <a:r>
              <a:rPr lang="it-IT" sz="1000" smtClean="0">
                <a:solidFill>
                  <a:schemeClr val="tx1"/>
                </a:solidFill>
                <a:latin typeface="Arial" charset="0"/>
                <a:cs typeface="Arial" charset="0"/>
              </a:rPr>
              <a:t>iplic, Sanda Lițescu, Cerasela Paraschiv)</a:t>
            </a:r>
            <a:endParaRPr lang="ro-RO" sz="1000" smtClean="0">
              <a:solidFill>
                <a:schemeClr val="tx1"/>
              </a:solidFill>
              <a:latin typeface="Arial" charset="0"/>
              <a:cs typeface="Arial" charset="0"/>
            </a:endParaRPr>
          </a:p>
        </p:txBody>
      </p:sp>
      <p:sp>
        <p:nvSpPr>
          <p:cNvPr id="2052" name="Text Box 4"/>
          <p:cNvSpPr txBox="1">
            <a:spLocks noChangeArrowheads="1"/>
          </p:cNvSpPr>
          <p:nvPr/>
        </p:nvSpPr>
        <p:spPr bwMode="auto">
          <a:xfrm>
            <a:off x="457200" y="228600"/>
            <a:ext cx="8001000" cy="396875"/>
          </a:xfrm>
          <a:prstGeom prst="rect">
            <a:avLst/>
          </a:prstGeom>
          <a:noFill/>
          <a:ln w="9525">
            <a:noFill/>
            <a:miter lim="800000"/>
            <a:headEnd/>
            <a:tailEnd/>
          </a:ln>
        </p:spPr>
        <p:txBody>
          <a:bodyPr>
            <a:spAutoFit/>
          </a:bodyPr>
          <a:lstStyle/>
          <a:p>
            <a:pPr>
              <a:spcBef>
                <a:spcPct val="50000"/>
              </a:spcBef>
            </a:pPr>
            <a:r>
              <a:rPr lang="ro-RO" sz="1000" dirty="0" smtClean="0"/>
              <a:t>Examenul de </a:t>
            </a:r>
            <a:r>
              <a:rPr lang="ro-RO" sz="1000" dirty="0" smtClean="0"/>
              <a:t>bacalaureat 2012</a:t>
            </a:r>
            <a:r>
              <a:rPr lang="en-US" sz="1000" dirty="0" smtClean="0"/>
              <a:t> </a:t>
            </a:r>
            <a:r>
              <a:rPr lang="ro-RO" sz="1000" dirty="0"/>
              <a:t/>
            </a:r>
            <a:br>
              <a:rPr lang="ro-RO" sz="1000" dirty="0"/>
            </a:br>
            <a:r>
              <a:rPr lang="ro-RO" sz="1000" dirty="0"/>
              <a:t>Proba de evaluare a competenţelor digitale</a:t>
            </a:r>
            <a:r>
              <a:rPr lang="en-US" sz="1000" dirty="0"/>
              <a:t> – document de </a:t>
            </a:r>
            <a:r>
              <a:rPr lang="en-US" sz="1000" dirty="0" err="1"/>
              <a:t>lucru</a:t>
            </a:r>
            <a:endParaRPr lang="en-US" sz="1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algn="l" eaLnBrk="1" hangingPunct="1"/>
            <a:r>
              <a:rPr lang="ro-RO" sz="1000" dirty="0" smtClean="0">
                <a:latin typeface="Arial" charset="0"/>
                <a:cs typeface="Arial" charset="0"/>
              </a:rPr>
              <a:t>Examenul de </a:t>
            </a:r>
            <a:r>
              <a:rPr lang="ro-RO" sz="1000" dirty="0" smtClean="0">
                <a:latin typeface="Arial" charset="0"/>
                <a:cs typeface="Arial" charset="0"/>
              </a:rPr>
              <a:t>bacalaureat 2012 </a:t>
            </a:r>
            <a:r>
              <a:rPr lang="ro-RO" sz="1000" dirty="0" smtClean="0">
                <a:latin typeface="Arial" charset="0"/>
                <a:cs typeface="Arial" charset="0"/>
              </a:rPr>
              <a:t/>
            </a:r>
            <a:br>
              <a:rPr lang="ro-RO" sz="1000" dirty="0" smtClean="0">
                <a:latin typeface="Arial" charset="0"/>
                <a:cs typeface="Arial" charset="0"/>
              </a:rPr>
            </a:br>
            <a:r>
              <a:rPr lang="ro-RO" sz="1000" dirty="0" smtClean="0">
                <a:latin typeface="Arial" charset="0"/>
                <a:cs typeface="Arial" charset="0"/>
              </a:rPr>
              <a:t>Proba de evaluare a competenţelor digitale</a:t>
            </a:r>
            <a:r>
              <a:rPr lang="en-US" sz="1000" dirty="0" smtClean="0">
                <a:latin typeface="Arial" charset="0"/>
                <a:cs typeface="Arial" charset="0"/>
              </a:rPr>
              <a:t> – document de </a:t>
            </a:r>
            <a:r>
              <a:rPr lang="en-US" sz="1000" dirty="0" err="1" smtClean="0">
                <a:latin typeface="Arial" charset="0"/>
                <a:cs typeface="Arial" charset="0"/>
              </a:rPr>
              <a:t>lucru</a:t>
            </a:r>
            <a:endParaRPr lang="ro-RO" sz="1000" dirty="0" smtClean="0">
              <a:latin typeface="Arial" charset="0"/>
              <a:cs typeface="Arial" charset="0"/>
            </a:endParaRPr>
          </a:p>
        </p:txBody>
      </p:sp>
      <p:sp>
        <p:nvSpPr>
          <p:cNvPr id="3" name="Content Placeholder 2"/>
          <p:cNvSpPr>
            <a:spLocks noGrp="1"/>
          </p:cNvSpPr>
          <p:nvPr>
            <p:ph sz="half" idx="1"/>
          </p:nvPr>
        </p:nvSpPr>
        <p:spPr/>
        <p:txBody>
          <a:bodyPr>
            <a:normAutofit/>
          </a:bodyPr>
          <a:lstStyle/>
          <a:p>
            <a:pPr marL="95250" indent="260350" algn="just">
              <a:buFont typeface="Arial" charset="0"/>
              <a:buNone/>
            </a:pPr>
            <a:r>
              <a:rPr lang="ro-RO" sz="1200" smtClean="0">
                <a:latin typeface="Arial" charset="0"/>
              </a:rPr>
              <a:t>Sunt eucariote uni- sau pluricelulare din regnul Protista, al căror corp vegeta</a:t>
            </a:r>
            <a:r>
              <a:rPr lang="en-GB" sz="1200" smtClean="0">
                <a:latin typeface="Arial" charset="0"/>
              </a:rPr>
              <a:t>tiv</a:t>
            </a:r>
            <a:r>
              <a:rPr lang="ro-RO" sz="1200" smtClean="0">
                <a:latin typeface="Arial" charset="0"/>
              </a:rPr>
              <a:t> se numeşte tal. Talurile pluricelulare pot fi: coloniale (Volvox) […], filamentoase neramificate (Spirogyra) sau ramificate (Cladophora) […] şi taluri evoluate de tip cladomial (Laminaria) […]. Acestea sunt diferenţiate în rizoid, cauloid şi filoid.</a:t>
            </a:r>
          </a:p>
          <a:p>
            <a:pPr marL="95250" indent="260350" algn="just">
              <a:buFont typeface="Arial" charset="0"/>
              <a:buNone/>
            </a:pPr>
            <a:r>
              <a:rPr lang="ro-RO" sz="1200" smtClean="0">
                <a:latin typeface="Arial" charset="0"/>
              </a:rPr>
              <a:t>Celulele algale sunt în general uninucleate, dar pot fi plurinucleate (Cladophora).</a:t>
            </a:r>
          </a:p>
          <a:p>
            <a:pPr marL="95250" indent="260350" algn="just">
              <a:buFont typeface="Arial" charset="0"/>
              <a:buNone/>
            </a:pPr>
            <a:r>
              <a:rPr lang="ro-RO" sz="1200" smtClean="0">
                <a:latin typeface="Arial" charset="0"/>
              </a:rPr>
              <a:t>Dimensiunile algelor pot fi reduse, microscopice, dar pot atinge şi dimensiuni mari, de zeci şi chiar sute de metri (de exemplu, alga brună Macrocystis ajunge până la 200 m).</a:t>
            </a:r>
          </a:p>
          <a:p>
            <a:pPr marL="95250" indent="260350" algn="just">
              <a:buFont typeface="Arial" charset="0"/>
              <a:buNone/>
            </a:pPr>
            <a:r>
              <a:rPr lang="ro-RO" sz="1200" smtClean="0">
                <a:latin typeface="Arial" charset="0"/>
              </a:rPr>
              <a:t>Nutriţia algelor este preponderent autotrofă, prin fotosinteză. Aceasta se realizează cu ajutorul pigmenţilor asimilatori din plastide. […]</a:t>
            </a:r>
          </a:p>
          <a:p>
            <a:pPr marL="95250" indent="260350" algn="just">
              <a:buFont typeface="Arial" charset="0"/>
              <a:buNone/>
            </a:pPr>
            <a:r>
              <a:rPr lang="ro-RO" sz="1200" smtClean="0">
                <a:latin typeface="Arial" charset="0"/>
              </a:rPr>
              <a:t>Algele domină în mediul acvatic (ape dulci sau sărate, curgătoare sau stătătoare, la suprafaţa apei, în masa apei sau pe fundul apelor), dar şi în mediul terestru (Pleurococcus). Algele pot pluti liber în masa apei sau pot fi fixate de substrat.</a:t>
            </a:r>
            <a:r>
              <a:rPr lang="en-GB" sz="1200" smtClean="0">
                <a:latin typeface="Arial" charset="0"/>
              </a:rPr>
              <a:t> </a:t>
            </a:r>
            <a:endParaRPr lang="ro-RO" sz="1200" smtClean="0">
              <a:latin typeface="Arial" charset="0"/>
            </a:endParaRPr>
          </a:p>
        </p:txBody>
      </p:sp>
      <p:pic>
        <p:nvPicPr>
          <p:cNvPr id="3076" name="Content Placeholder 6" descr="Cladophora.jpg"/>
          <p:cNvPicPr>
            <a:picLocks noGrp="1"/>
          </p:cNvPicPr>
          <p:nvPr>
            <p:ph sz="half" idx="2"/>
          </p:nvPr>
        </p:nvPicPr>
        <p:blipFill>
          <a:blip r:embed="rId2" cstate="print"/>
          <a:srcRect/>
          <a:stretch>
            <a:fillRect/>
          </a:stretch>
        </p:blipFill>
        <p:spPr>
          <a:xfrm>
            <a:off x="4932363" y="1989138"/>
            <a:ext cx="3276600" cy="3276600"/>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lgn="l" eaLnBrk="1" hangingPunct="1"/>
            <a:r>
              <a:rPr lang="ro-RO" sz="1000" dirty="0" smtClean="0">
                <a:latin typeface="Arial" charset="0"/>
                <a:cs typeface="Arial" charset="0"/>
              </a:rPr>
              <a:t>Examenul de </a:t>
            </a:r>
            <a:r>
              <a:rPr lang="ro-RO" sz="1000" dirty="0" smtClean="0">
                <a:latin typeface="Arial" charset="0"/>
                <a:cs typeface="Arial" charset="0"/>
              </a:rPr>
              <a:t>bacalaureat 2012 </a:t>
            </a:r>
            <a:r>
              <a:rPr lang="ro-RO" sz="1000" dirty="0" smtClean="0">
                <a:latin typeface="Arial" charset="0"/>
                <a:cs typeface="Arial" charset="0"/>
              </a:rPr>
              <a:t/>
            </a:r>
            <a:br>
              <a:rPr lang="ro-RO" sz="1000" dirty="0" smtClean="0">
                <a:latin typeface="Arial" charset="0"/>
                <a:cs typeface="Arial" charset="0"/>
              </a:rPr>
            </a:br>
            <a:r>
              <a:rPr lang="ro-RO" sz="1000" dirty="0" smtClean="0">
                <a:latin typeface="Arial" charset="0"/>
                <a:cs typeface="Arial" charset="0"/>
              </a:rPr>
              <a:t>Proba de evaluare a competenţelor digitale</a:t>
            </a:r>
            <a:r>
              <a:rPr lang="en-US" sz="1000" dirty="0" smtClean="0">
                <a:latin typeface="Arial" charset="0"/>
                <a:cs typeface="Arial" charset="0"/>
              </a:rPr>
              <a:t> – document de </a:t>
            </a:r>
            <a:r>
              <a:rPr lang="en-US" sz="1000" dirty="0" err="1" smtClean="0">
                <a:latin typeface="Arial" charset="0"/>
                <a:cs typeface="Arial" charset="0"/>
              </a:rPr>
              <a:t>lucru</a:t>
            </a:r>
            <a:endParaRPr lang="ro-RO" sz="1000" dirty="0" smtClean="0"/>
          </a:p>
        </p:txBody>
      </p:sp>
      <p:sp>
        <p:nvSpPr>
          <p:cNvPr id="3" name="Content Placeholder 2"/>
          <p:cNvSpPr>
            <a:spLocks noGrp="1"/>
          </p:cNvSpPr>
          <p:nvPr>
            <p:ph idx="1"/>
          </p:nvPr>
        </p:nvSpPr>
        <p:spPr/>
        <p:txBody>
          <a:bodyPr>
            <a:normAutofit/>
          </a:bodyPr>
          <a:lstStyle/>
          <a:p>
            <a:pPr marL="514350" indent="-514350" algn="just" eaLnBrk="1" hangingPunct="1">
              <a:buFont typeface="Calibri" pitchFamily="34" charset="0"/>
              <a:buAutoNum type="arabicPeriod"/>
            </a:pPr>
            <a:r>
              <a:rPr lang="ro-RO" sz="1200" smtClean="0">
                <a:latin typeface="Arial" charset="0"/>
                <a:cs typeface="Arial" charset="0"/>
              </a:rPr>
              <a:t>Cer</a:t>
            </a:r>
            <a:r>
              <a:rPr lang="en-GB" sz="1200" smtClean="0">
                <a:latin typeface="Arial" charset="0"/>
                <a:cs typeface="Arial" charset="0"/>
              </a:rPr>
              <a:t>a</a:t>
            </a:r>
            <a:r>
              <a:rPr lang="ro-RO" sz="1200" smtClean="0">
                <a:latin typeface="Arial" charset="0"/>
                <a:cs typeface="Arial" charset="0"/>
              </a:rPr>
              <a:t>mium face parte dintre:</a:t>
            </a:r>
          </a:p>
          <a:p>
            <a:pPr marL="971550" lvl="1" indent="-514350" algn="just" eaLnBrk="1" hangingPunct="1">
              <a:buFont typeface="Calibri" pitchFamily="34" charset="0"/>
              <a:buAutoNum type="alphaLcParenR"/>
            </a:pPr>
            <a:r>
              <a:rPr lang="ro-RO" sz="1200" smtClean="0">
                <a:latin typeface="Arial" charset="0"/>
                <a:cs typeface="Arial" charset="0"/>
              </a:rPr>
              <a:t>algele brune</a:t>
            </a:r>
          </a:p>
          <a:p>
            <a:pPr marL="971550" lvl="1" indent="-514350" algn="just" eaLnBrk="1" hangingPunct="1">
              <a:buFont typeface="Calibri" pitchFamily="34" charset="0"/>
              <a:buAutoNum type="alphaLcParenR"/>
            </a:pPr>
            <a:r>
              <a:rPr lang="ro-RO" sz="1200" smtClean="0">
                <a:latin typeface="Arial" charset="0"/>
                <a:cs typeface="Arial" charset="0"/>
              </a:rPr>
              <a:t>algele roșii</a:t>
            </a:r>
          </a:p>
          <a:p>
            <a:pPr marL="971550" lvl="1" indent="-514350" algn="just" eaLnBrk="1" hangingPunct="1">
              <a:buFont typeface="Calibri" pitchFamily="34" charset="0"/>
              <a:buAutoNum type="alphaLcParenR"/>
            </a:pPr>
            <a:r>
              <a:rPr lang="ro-RO" sz="1200" smtClean="0">
                <a:latin typeface="Arial" charset="0"/>
                <a:cs typeface="Arial" charset="0"/>
              </a:rPr>
              <a:t>algele verzi</a:t>
            </a:r>
          </a:p>
          <a:p>
            <a:pPr marL="971550" lvl="1" indent="-514350" algn="just" eaLnBrk="1" hangingPunct="1">
              <a:buFont typeface="Calibri" pitchFamily="34" charset="0"/>
              <a:buAutoNum type="alphaLcParenR"/>
            </a:pPr>
            <a:r>
              <a:rPr lang="ro-RO" sz="1200" smtClean="0">
                <a:latin typeface="Arial" charset="0"/>
                <a:cs typeface="Arial" charset="0"/>
              </a:rPr>
              <a:t>cianobacterii</a:t>
            </a:r>
          </a:p>
          <a:p>
            <a:pPr marL="514350" indent="-514350" algn="just" eaLnBrk="1" hangingPunct="1">
              <a:buFont typeface="Calibri" pitchFamily="34" charset="0"/>
              <a:buAutoNum type="arabicPeriod"/>
            </a:pPr>
            <a:r>
              <a:rPr lang="ro-RO" sz="1200" smtClean="0">
                <a:latin typeface="Arial" charset="0"/>
                <a:cs typeface="Arial" charset="0"/>
              </a:rPr>
              <a:t>Cladophora (lâna broaştei) prezintă tal:</a:t>
            </a:r>
          </a:p>
          <a:p>
            <a:pPr marL="971550" lvl="1" indent="-514350" algn="just" eaLnBrk="1" hangingPunct="1">
              <a:buFont typeface="Calibri" pitchFamily="34" charset="0"/>
              <a:buAutoNum type="alphaLcParenR"/>
            </a:pPr>
            <a:r>
              <a:rPr lang="ro-RO" sz="1200" smtClean="0">
                <a:latin typeface="Arial" charset="0"/>
                <a:cs typeface="Arial" charset="0"/>
              </a:rPr>
              <a:t>filamentos ramificat cu celule uninucleate</a:t>
            </a:r>
          </a:p>
          <a:p>
            <a:pPr marL="971550" lvl="1" indent="-514350" algn="just" eaLnBrk="1" hangingPunct="1">
              <a:buFont typeface="Calibri" pitchFamily="34" charset="0"/>
              <a:buAutoNum type="alphaLcParenR"/>
            </a:pPr>
            <a:r>
              <a:rPr lang="ro-RO" sz="1200" smtClean="0">
                <a:latin typeface="Arial" charset="0"/>
                <a:cs typeface="Arial" charset="0"/>
              </a:rPr>
              <a:t>filamentos ramificat cu celule plurinucleate</a:t>
            </a:r>
          </a:p>
          <a:p>
            <a:pPr marL="971550" lvl="1" indent="-514350" algn="just" eaLnBrk="1" hangingPunct="1">
              <a:buFont typeface="Calibri" pitchFamily="34" charset="0"/>
              <a:buAutoNum type="alphaLcParenR"/>
            </a:pPr>
            <a:r>
              <a:rPr lang="ro-RO" sz="1200" smtClean="0">
                <a:latin typeface="Arial" charset="0"/>
                <a:cs typeface="Arial" charset="0"/>
              </a:rPr>
              <a:t>filamentos neramificat</a:t>
            </a:r>
          </a:p>
          <a:p>
            <a:pPr marL="971550" lvl="1" indent="-514350" algn="just" eaLnBrk="1" hangingPunct="1">
              <a:buFont typeface="Calibri" pitchFamily="34" charset="0"/>
              <a:buAutoNum type="alphaLcParenR"/>
            </a:pPr>
            <a:r>
              <a:rPr lang="ro-RO" sz="1200" smtClean="0">
                <a:latin typeface="Arial" charset="0"/>
                <a:cs typeface="Arial" charset="0"/>
              </a:rPr>
              <a:t>unicelular</a:t>
            </a:r>
          </a:p>
          <a:p>
            <a:pPr marL="514350" indent="-514350" algn="just" eaLnBrk="1" hangingPunct="1">
              <a:buFont typeface="Calibri" pitchFamily="34" charset="0"/>
              <a:buAutoNum type="arabicPeriod"/>
            </a:pPr>
            <a:r>
              <a:rPr lang="ro-RO" sz="1200" smtClean="0">
                <a:latin typeface="Arial" charset="0"/>
                <a:cs typeface="Arial" charset="0"/>
              </a:rPr>
              <a:t>Talurile cu dimensiunile cele mai mari se întâlnesc în grupul: </a:t>
            </a:r>
          </a:p>
          <a:p>
            <a:pPr marL="971550" lvl="1" indent="-514350" algn="just" eaLnBrk="1" hangingPunct="1">
              <a:buFont typeface="Calibri" pitchFamily="34" charset="0"/>
              <a:buAutoNum type="alphaLcParenR"/>
            </a:pPr>
            <a:r>
              <a:rPr lang="ro-RO" sz="1200" smtClean="0">
                <a:latin typeface="Arial" charset="0"/>
                <a:cs typeface="Arial" charset="0"/>
              </a:rPr>
              <a:t>algelor brune</a:t>
            </a:r>
          </a:p>
          <a:p>
            <a:pPr marL="971550" lvl="1" indent="-514350" algn="just" eaLnBrk="1" hangingPunct="1">
              <a:buFont typeface="Calibri" pitchFamily="34" charset="0"/>
              <a:buAutoNum type="alphaLcParenR"/>
            </a:pPr>
            <a:r>
              <a:rPr lang="ro-RO" sz="1200" smtClean="0">
                <a:latin typeface="Arial" charset="0"/>
                <a:cs typeface="Arial" charset="0"/>
              </a:rPr>
              <a:t>algelor roșii</a:t>
            </a:r>
          </a:p>
          <a:p>
            <a:pPr marL="971550" lvl="1" indent="-514350" algn="just" eaLnBrk="1" hangingPunct="1">
              <a:buFont typeface="Calibri" pitchFamily="34" charset="0"/>
              <a:buAutoNum type="alphaLcParenR"/>
            </a:pPr>
            <a:r>
              <a:rPr lang="ro-RO" sz="1200" smtClean="0">
                <a:latin typeface="Arial" charset="0"/>
                <a:cs typeface="Arial" charset="0"/>
              </a:rPr>
              <a:t>algelor verzi</a:t>
            </a:r>
          </a:p>
          <a:p>
            <a:pPr marL="971550" lvl="1" indent="-514350" algn="just" eaLnBrk="1" hangingPunct="1">
              <a:buFont typeface="Calibri" pitchFamily="34" charset="0"/>
              <a:buAutoNum type="alphaLcParenR"/>
            </a:pPr>
            <a:r>
              <a:rPr lang="ro-RO" sz="1200" smtClean="0">
                <a:latin typeface="Arial" charset="0"/>
                <a:cs typeface="Arial" charset="0"/>
              </a:rPr>
              <a:t>fitomastiginelor </a:t>
            </a:r>
          </a:p>
          <a:p>
            <a:pPr marL="514350" indent="-514350" eaLnBrk="1" hangingPunct="1">
              <a:buFont typeface="Arial" charset="0"/>
              <a:buNone/>
            </a:pPr>
            <a:endParaRPr lang="ro-RO"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TotalTime>
  <Words>266</Words>
  <Application>Microsoft Office PowerPoint</Application>
  <PresentationFormat>On-screen Show (4:3)</PresentationFormat>
  <Paragraphs>25</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ALGELE</vt:lpstr>
      <vt:lpstr>Examenul de bacalaureat 2012  Proba de evaluare a competenţelor digitale – document de lucru</vt:lpstr>
      <vt:lpstr>Examenul de bacalaureat 2012  Proba de evaluare a competenţelor digitale – document de lucru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dc:creator>
  <cp:lastModifiedBy>Guest</cp:lastModifiedBy>
  <cp:revision>18</cp:revision>
  <dcterms:created xsi:type="dcterms:W3CDTF">2010-01-24T17:24:23Z</dcterms:created>
  <dcterms:modified xsi:type="dcterms:W3CDTF">2012-03-08T13:06:56Z</dcterms:modified>
</cp:coreProperties>
</file>